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85174"/>
  </p:normalViewPr>
  <p:slideViewPr>
    <p:cSldViewPr snapToGrid="0" snapToObjects="1">
      <p:cViewPr varScale="1">
        <p:scale>
          <a:sx n="97" d="100"/>
          <a:sy n="97" d="100"/>
        </p:scale>
        <p:origin x="120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Zhdn777/future/blob/3dd30fc2eb9ead5f43fedd8ec72dc0ee8430157f/lSpace%20X%20Falcon%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Zhdn777/future/blob/3dd30fc2eb9ead5f43fedd8ec72dc0ee8430157f/DATA%20Viz%20SPACE%20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Zhdn777/future/blob/3dd30fc2eb9ead5f43fedd8ec72dc0ee8430157f/SQL%20LITE%20TAS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hdn777/future/blob/3dd30fc2eb9ead5f43fedd8ec72dc0ee8430157f/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Zhdn777/future/blob/843e16c13af870f8a4d7cab9124b720456cdeadf/Plotly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Zhdn777/future/blob/c4ab2b4d00dc2626c996f96cb6ec99a828e324cd/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Zhdn777/future/blob/3dd30fc2eb9ead5f43fedd8ec72dc0ee8430157f/SpaceX%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Zhdn777/future/blob/3dd30fc2eb9ead5f43fedd8ec72dc0ee8430157f/Space%20X%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Zharin Dinchev</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21.04.2024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640689" cy="4473576"/>
          </a:xfrm>
          <a:prstGeom prst="rect">
            <a:avLst/>
          </a:prstGeom>
        </p:spPr>
        <p:txBody>
          <a:bodyPr/>
          <a:lstStyle/>
          <a:p>
            <a:r>
              <a:rPr lang="en-US" sz="2200" dirty="0">
                <a:solidFill>
                  <a:schemeClr val="accent3">
                    <a:lumMod val="25000"/>
                  </a:schemeClr>
                </a:solidFill>
                <a:latin typeface="Abadi" panose="020B0604020104020204" pitchFamily="34" charset="0"/>
              </a:rPr>
              <a:t>Identified the training labels by doing an exploratory data analysis.</a:t>
            </a:r>
          </a:p>
          <a:p>
            <a:r>
              <a:rPr lang="en-US" sz="2200" dirty="0">
                <a:solidFill>
                  <a:schemeClr val="accent3">
                    <a:lumMod val="25000"/>
                  </a:schemeClr>
                </a:solidFill>
                <a:latin typeface="Abadi" panose="020B0604020104020204" pitchFamily="34" charset="0"/>
              </a:rPr>
              <a:t>We determined the quantity of launches at every location as well as the quantity and frequency of each orbit.</a:t>
            </a:r>
          </a:p>
          <a:p>
            <a:r>
              <a:rPr lang="en-US" sz="2200" dirty="0">
                <a:solidFill>
                  <a:schemeClr val="accent3">
                    <a:lumMod val="25000"/>
                  </a:schemeClr>
                </a:solidFill>
                <a:latin typeface="Abadi" panose="020B0604020104020204" pitchFamily="34" charset="0"/>
              </a:rPr>
              <a:t>From the outcome column, we generated the landing outcome label and exported the data to CSV.</a:t>
            </a:r>
          </a:p>
          <a:p>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3BF4474A-B741-DB04-22E0-20610D0375ED}"/>
              </a:ext>
            </a:extLst>
          </p:cNvPr>
          <p:cNvPicPr>
            <a:picLocks noChangeAspect="1"/>
          </p:cNvPicPr>
          <p:nvPr/>
        </p:nvPicPr>
        <p:blipFill>
          <a:blip r:embed="rId3"/>
          <a:stretch>
            <a:fillRect/>
          </a:stretch>
        </p:blipFill>
        <p:spPr>
          <a:xfrm>
            <a:off x="1003300" y="3644900"/>
            <a:ext cx="5143500" cy="3021012"/>
          </a:xfrm>
          <a:prstGeom prst="rect">
            <a:avLst/>
          </a:prstGeom>
        </p:spPr>
      </p:pic>
      <p:sp>
        <p:nvSpPr>
          <p:cNvPr id="10" name="TextBox 9">
            <a:extLst>
              <a:ext uri="{FF2B5EF4-FFF2-40B4-BE49-F238E27FC236}">
                <a16:creationId xmlns:a16="http://schemas.microsoft.com/office/drawing/2014/main" id="{52FA691C-3034-345C-15B7-A3BE1C08D3CF}"/>
              </a:ext>
            </a:extLst>
          </p:cNvPr>
          <p:cNvSpPr txBox="1"/>
          <p:nvPr/>
        </p:nvSpPr>
        <p:spPr>
          <a:xfrm>
            <a:off x="6362700" y="3886200"/>
            <a:ext cx="5410200" cy="1200329"/>
          </a:xfrm>
          <a:prstGeom prst="rect">
            <a:avLst/>
          </a:prstGeom>
          <a:noFill/>
        </p:spPr>
        <p:txBody>
          <a:bodyPr wrap="square">
            <a:spAutoFit/>
          </a:bodyPr>
          <a:lstStyle/>
          <a:p>
            <a:r>
              <a:rPr lang="en-US" dirty="0">
                <a:hlinkClick r:id="rId4"/>
              </a:rPr>
              <a:t>GitHub:</a:t>
            </a:r>
          </a:p>
          <a:p>
            <a:r>
              <a:rPr lang="bg-BG" dirty="0">
                <a:hlinkClick r:id="rId4"/>
              </a:rPr>
              <a:t>https://github.com/Zhdn777/future/blob/3dd30fc2eb9ead5f43fedd8ec72dc0ee8430157f/lSpace%20X%20Falcon%20-Data%20wrangling.ipynb</a:t>
            </a:r>
            <a:endParaRPr lang="bg-BG"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3200" y="1272598"/>
            <a:ext cx="6057901" cy="4752975"/>
          </a:xfrm>
          <a:prstGeom prst="rect">
            <a:avLst/>
          </a:prstGeom>
        </p:spPr>
        <p:txBody>
          <a:bodyPr lIns="91440" tIns="45720" rIns="91440" bIns="45720" anchor="t"/>
          <a:lstStyle/>
          <a:p>
            <a:r>
              <a:rPr lang="en-US" dirty="0"/>
              <a:t>For better understanding of the relationship between the flight number and the launch site, the payload and the launch site, the success rate of each orbit type, the flight number and the orbit type, and the annual trend of launch success were all </a:t>
            </a:r>
            <a:r>
              <a:rPr lang="en-US" dirty="0" err="1"/>
              <a:t>visualised</a:t>
            </a:r>
            <a:r>
              <a:rPr lang="en-US" dirty="0"/>
              <a:t> as we investigated the data. </a:t>
            </a:r>
          </a:p>
          <a:p>
            <a:r>
              <a:rPr lang="en-US" dirty="0"/>
              <a:t>GitHub: </a:t>
            </a:r>
            <a:r>
              <a:rPr lang="en-US" dirty="0">
                <a:hlinkClick r:id="rId3"/>
              </a:rPr>
              <a:t>https://github.com/Zhdn777/future/blob/3dd30fc2eb9ead5f43fedd8ec72dc0ee8430157f/DATA%20Viz%20SPACE%20X.ipynb</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8236CAC-CA86-4FB6-268F-F5C0E2C0A0A2}"/>
              </a:ext>
            </a:extLst>
          </p:cNvPr>
          <p:cNvPicPr>
            <a:picLocks noChangeAspect="1"/>
          </p:cNvPicPr>
          <p:nvPr/>
        </p:nvPicPr>
        <p:blipFill>
          <a:blip r:embed="rId4"/>
          <a:stretch>
            <a:fillRect/>
          </a:stretch>
        </p:blipFill>
        <p:spPr>
          <a:xfrm>
            <a:off x="6616700" y="1446212"/>
            <a:ext cx="5361972" cy="437197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5274"/>
            <a:ext cx="9745589" cy="4556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a:t>
            </a:r>
          </a:p>
          <a:p>
            <a:pPr>
              <a:lnSpc>
                <a:spcPct val="100000"/>
              </a:lnSpc>
              <a:spcBef>
                <a:spcPts val="1400"/>
              </a:spcBef>
            </a:pPr>
            <a:r>
              <a:rPr lang="en-US" sz="2200" dirty="0">
                <a:solidFill>
                  <a:schemeClr val="accent3">
                    <a:lumMod val="25000"/>
                  </a:schemeClr>
                </a:solidFill>
                <a:latin typeface="Abadi"/>
              </a:rPr>
              <a:t>We used SQL and EDA to extract knowledge from the data. For example, we created queries to determine: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Distinct launch sites.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The total mass of payload carried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The mass of the payload that booster type F9 v1.1 typically carries</a:t>
            </a:r>
          </a:p>
          <a:p>
            <a:pPr marL="0" indent="0">
              <a:lnSpc>
                <a:spcPct val="100000"/>
              </a:lnSpc>
              <a:spcBef>
                <a:spcPts val="1400"/>
              </a:spcBef>
              <a:buNone/>
            </a:pPr>
            <a:endParaRPr lang="en-US" sz="2200" dirty="0">
              <a:solidFill>
                <a:schemeClr val="accent3">
                  <a:lumMod val="25000"/>
                </a:schemeClr>
              </a:solidFill>
              <a:latin typeface="Abadi"/>
            </a:endParaRPr>
          </a:p>
          <a:p>
            <a:r>
              <a:rPr lang="en-US" sz="2200" dirty="0">
                <a:solidFill>
                  <a:schemeClr val="accent3">
                    <a:lumMod val="25000"/>
                  </a:schemeClr>
                </a:solidFill>
                <a:latin typeface="Abadi"/>
              </a:rPr>
              <a:t>GitHub: </a:t>
            </a:r>
            <a:r>
              <a:rPr lang="en-US" sz="2200" dirty="0">
                <a:solidFill>
                  <a:schemeClr val="accent3">
                    <a:lumMod val="25000"/>
                  </a:schemeClr>
                </a:solidFill>
                <a:latin typeface="Abadi"/>
                <a:hlinkClick r:id="rId3"/>
              </a:rPr>
              <a:t>https://github.com/Zhdn777/future/blob/3dd30fc2eb9ead5f43fedd8ec72dc0ee8430157f/SQL%20LITE%20TASK.ipynb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553"/>
            <a:ext cx="10515600" cy="4595019"/>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folium map, we annotated every launch site and added map elements like circles, markers, and lines to indicate the success or failure of launches for every location.</a:t>
            </a:r>
          </a:p>
          <a:p>
            <a:pPr>
              <a:lnSpc>
                <a:spcPct val="100000"/>
              </a:lnSpc>
              <a:spcBef>
                <a:spcPts val="1400"/>
              </a:spcBef>
            </a:pPr>
            <a:r>
              <a:rPr lang="en-US" sz="2200" dirty="0">
                <a:solidFill>
                  <a:schemeClr val="accent3">
                    <a:lumMod val="25000"/>
                  </a:schemeClr>
                </a:solidFill>
                <a:latin typeface="Abadi" panose="020B0604020104020204" pitchFamily="34" charset="0"/>
              </a:rPr>
              <a:t>Class 0 and 1 were given the feature launch outcomes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that is, one for success and zero for failure.</a:t>
            </a:r>
          </a:p>
          <a:p>
            <a:pPr>
              <a:lnSpc>
                <a:spcPct val="100000"/>
              </a:lnSpc>
              <a:spcBef>
                <a:spcPts val="1400"/>
              </a:spcBef>
            </a:pPr>
            <a:r>
              <a:rPr lang="en-US" sz="2200" dirty="0">
                <a:solidFill>
                  <a:schemeClr val="accent3">
                    <a:lumMod val="25000"/>
                  </a:schemeClr>
                </a:solidFill>
                <a:latin typeface="Abadi" panose="020B0604020104020204" pitchFamily="34" charset="0"/>
              </a:rPr>
              <a:t>We were able to determine which launch sites have a comparatively high success rate by using the color-labeled marker clusters. </a:t>
            </a:r>
          </a:p>
          <a:p>
            <a:pPr>
              <a:lnSpc>
                <a:spcPct val="100000"/>
              </a:lnSpc>
              <a:spcBef>
                <a:spcPts val="1400"/>
              </a:spcBef>
            </a:pPr>
            <a:r>
              <a:rPr lang="en-US" sz="2200" dirty="0">
                <a:solidFill>
                  <a:schemeClr val="accent3">
                    <a:lumMod val="25000"/>
                  </a:schemeClr>
                </a:solidFill>
                <a:latin typeface="Abadi" panose="020B0604020104020204" pitchFamily="34" charset="0"/>
              </a:rPr>
              <a:t>We determined the separations between a launch site and its surrounding areas. We responded to a few inquiries, such as:</a:t>
            </a:r>
          </a:p>
          <a:p>
            <a:pPr>
              <a:lnSpc>
                <a:spcPct val="100000"/>
              </a:lnSpc>
              <a:spcBef>
                <a:spcPts val="1400"/>
              </a:spcBef>
            </a:pPr>
            <a:r>
              <a:rPr lang="en-US" sz="2200" dirty="0">
                <a:solidFill>
                  <a:schemeClr val="accent3">
                    <a:lumMod val="25000"/>
                  </a:schemeClr>
                </a:solidFill>
                <a:latin typeface="Abadi" panose="020B0604020104020204" pitchFamily="34" charset="0"/>
              </a:rPr>
              <a:t>are launch locations close to highways, railroads,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maintain a specific separation from urban areas?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https://github.com/Zhdn777/future/blob/3dd30fc2eb9ead5f43fedd8ec72dc0ee8430157f/Launch%20Sites%20Locations%20Analysis%20with%20Folium.ipynb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constructed an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To visualize the total launches by a specific site, we created pie charts.</a:t>
            </a:r>
          </a:p>
          <a:p>
            <a:pPr>
              <a:lnSpc>
                <a:spcPct val="100000"/>
              </a:lnSpc>
              <a:spcBef>
                <a:spcPts val="1400"/>
              </a:spcBef>
            </a:pPr>
            <a:r>
              <a:rPr lang="en-US" sz="2200" dirty="0">
                <a:solidFill>
                  <a:schemeClr val="accent3">
                    <a:lumMod val="25000"/>
                  </a:schemeClr>
                </a:solidFill>
                <a:latin typeface="Abadi" panose="020B0604020104020204" pitchFamily="34" charset="0"/>
              </a:rPr>
              <a:t>For each booster version, we created a scatter graph that displayed the relationship between the outcome and payload mass (kg).</a:t>
            </a:r>
          </a:p>
          <a:p>
            <a:pPr>
              <a:lnSpc>
                <a:spcPct val="100000"/>
              </a:lnSpc>
              <a:spcBef>
                <a:spcPts val="1400"/>
              </a:spcBef>
            </a:pPr>
            <a:r>
              <a:rPr lang="en-US" sz="2200">
                <a:solidFill>
                  <a:schemeClr val="accent3">
                    <a:lumMod val="25000"/>
                  </a:schemeClr>
                </a:solidFill>
                <a:latin typeface="Abadi" panose="020B0604020104020204" pitchFamily="34" charset="0"/>
              </a:rPr>
              <a:t>GitHub: </a:t>
            </a:r>
            <a:r>
              <a:rPr lang="en-US" sz="2200">
                <a:solidFill>
                  <a:schemeClr val="accent3">
                    <a:lumMod val="25000"/>
                  </a:schemeClr>
                </a:solidFill>
                <a:latin typeface="Abadi" panose="020B0604020104020204" pitchFamily="34" charset="0"/>
                <a:hlinkClick r:id="rId3"/>
              </a:rPr>
              <a:t>https://github.com/Zhdn777/future/blob/843e16c13af870f8a4d7cab9124b720456cdeadf/Plotly_final.ipynb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we loaded the data, transformed it, and divided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constructed several machine learning models and adjusted various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Our model's accuracy served as its metric, and it was enhanced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top-performing classification model has been identified.</a:t>
            </a:r>
          </a:p>
          <a:p>
            <a:pPr>
              <a:lnSpc>
                <a:spcPct val="100000"/>
              </a:lnSpc>
              <a:spcBef>
                <a:spcPts val="1400"/>
              </a:spcBef>
            </a:pPr>
            <a:r>
              <a:rPr lang="en-US" sz="2200" dirty="0">
                <a:solidFill>
                  <a:schemeClr val="accent3">
                    <a:lumMod val="25000"/>
                  </a:schemeClr>
                </a:solidFill>
                <a:latin typeface="Abadi" panose="020B0604020104020204" pitchFamily="34" charset="0"/>
              </a:rPr>
              <a:t>GitHub: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https://github.com/Zhdn777/future/blob/c4ab2b4d00dc2626c996f96cb6ec99a828e324cd/SpaceX_Machine_Learning_Prediction.ipynb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10857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deduced from the plot that a launch site's success rate increases with the number of flights conducted there.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A6FA326-F525-995C-F5C9-43006FEB06DF}"/>
              </a:ext>
            </a:extLst>
          </p:cNvPr>
          <p:cNvPicPr>
            <a:picLocks noChangeAspect="1"/>
          </p:cNvPicPr>
          <p:nvPr/>
        </p:nvPicPr>
        <p:blipFill>
          <a:blip r:embed="rId3"/>
          <a:stretch>
            <a:fillRect/>
          </a:stretch>
        </p:blipFill>
        <p:spPr>
          <a:xfrm>
            <a:off x="1345502" y="31447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00119207-6EA2-4713-5352-9E24320A7EB5}"/>
              </a:ext>
            </a:extLst>
          </p:cNvPr>
          <p:cNvPicPr>
            <a:picLocks noChangeAspect="1"/>
          </p:cNvPicPr>
          <p:nvPr/>
        </p:nvPicPr>
        <p:blipFill>
          <a:blip r:embed="rId3"/>
          <a:stretch>
            <a:fillRect/>
          </a:stretch>
        </p:blipFill>
        <p:spPr>
          <a:xfrm>
            <a:off x="338211" y="1605973"/>
            <a:ext cx="11534775" cy="48212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ES-L1, GEO, HEO, SSO, VLEO had the most success rate. </a:t>
            </a:r>
            <a:r>
              <a:rPr lang="en-US" sz="2200" dirty="0">
                <a:solidFill>
                  <a:schemeClr val="accent3">
                    <a:lumMod val="25000"/>
                  </a:schemeClr>
                </a:solidFill>
                <a:latin typeface="Abadi" panose="020B0604020104020204" pitchFamily="34" charset="0"/>
              </a:rPr>
              <a:t>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224F639-9BBF-B4D4-3B0A-251AFB008A87}"/>
              </a:ext>
            </a:extLst>
          </p:cNvPr>
          <p:cNvPicPr>
            <a:picLocks noChangeAspect="1"/>
          </p:cNvPicPr>
          <p:nvPr/>
        </p:nvPicPr>
        <p:blipFill>
          <a:blip r:embed="rId3"/>
          <a:stretch>
            <a:fillRect/>
          </a:stretch>
        </p:blipFill>
        <p:spPr>
          <a:xfrm>
            <a:off x="5139239" y="1528762"/>
            <a:ext cx="6722561" cy="44968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B6F2C4D-05C0-1314-FFD7-03118FE5E983}"/>
              </a:ext>
            </a:extLst>
          </p:cNvPr>
          <p:cNvPicPr>
            <a:picLocks noChangeAspect="1"/>
          </p:cNvPicPr>
          <p:nvPr/>
        </p:nvPicPr>
        <p:blipFill>
          <a:blip r:embed="rId3"/>
          <a:stretch>
            <a:fillRect/>
          </a:stretch>
        </p:blipFill>
        <p:spPr>
          <a:xfrm>
            <a:off x="673100" y="1441450"/>
            <a:ext cx="10125075" cy="51435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0A5D43EA-6633-A42E-D5DA-C817C96D6061}"/>
              </a:ext>
            </a:extLst>
          </p:cNvPr>
          <p:cNvPicPr>
            <a:picLocks noChangeAspect="1"/>
          </p:cNvPicPr>
          <p:nvPr/>
        </p:nvPicPr>
        <p:blipFill>
          <a:blip r:embed="rId3"/>
          <a:stretch>
            <a:fillRect/>
          </a:stretch>
        </p:blipFill>
        <p:spPr>
          <a:xfrm>
            <a:off x="1039812" y="1287462"/>
            <a:ext cx="8891588" cy="54006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C09D2A4-3CA3-D0E7-8D5D-44A247D2E1E1}"/>
              </a:ext>
            </a:extLst>
          </p:cNvPr>
          <p:cNvPicPr>
            <a:picLocks noChangeAspect="1"/>
          </p:cNvPicPr>
          <p:nvPr/>
        </p:nvPicPr>
        <p:blipFill>
          <a:blip r:embed="rId3"/>
          <a:stretch>
            <a:fillRect/>
          </a:stretch>
        </p:blipFill>
        <p:spPr>
          <a:xfrm>
            <a:off x="1611312" y="1400175"/>
            <a:ext cx="8639175" cy="502703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Distinct function to find all unique Site Names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363E696-CCAE-6D94-9EDF-E9C8F3E0D6DF}"/>
              </a:ext>
            </a:extLst>
          </p:cNvPr>
          <p:cNvPicPr>
            <a:picLocks noChangeAspect="1"/>
          </p:cNvPicPr>
          <p:nvPr/>
        </p:nvPicPr>
        <p:blipFill>
          <a:blip r:embed="rId3"/>
          <a:stretch>
            <a:fillRect/>
          </a:stretch>
        </p:blipFill>
        <p:spPr>
          <a:xfrm>
            <a:off x="7962296" y="1663699"/>
            <a:ext cx="3225333" cy="33274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Querried</a:t>
            </a:r>
            <a:r>
              <a:rPr lang="en-US" sz="2200" dirty="0">
                <a:solidFill>
                  <a:schemeClr val="accent3">
                    <a:lumMod val="25000"/>
                  </a:schemeClr>
                </a:solidFill>
                <a:latin typeface="Abadi" panose="020B0604020104020204" pitchFamily="34" charset="0"/>
              </a:rPr>
              <a:t> 5 Site Names that were starting with “CCA” with the “%” method.</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687E44C-3E37-73FA-C55D-975C266D783A}"/>
              </a:ext>
            </a:extLst>
          </p:cNvPr>
          <p:cNvPicPr>
            <a:picLocks noChangeAspect="1"/>
          </p:cNvPicPr>
          <p:nvPr/>
        </p:nvPicPr>
        <p:blipFill>
          <a:blip r:embed="rId3"/>
          <a:stretch>
            <a:fillRect/>
          </a:stretch>
        </p:blipFill>
        <p:spPr>
          <a:xfrm>
            <a:off x="770010" y="2425700"/>
            <a:ext cx="8572500" cy="4267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Mass with the following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87F7E6CF-F878-96F7-84A2-DAE97D6A3F64}"/>
              </a:ext>
            </a:extLst>
          </p:cNvPr>
          <p:cNvPicPr>
            <a:picLocks noChangeAspect="1"/>
          </p:cNvPicPr>
          <p:nvPr/>
        </p:nvPicPr>
        <p:blipFill>
          <a:blip r:embed="rId3"/>
          <a:stretch>
            <a:fillRect/>
          </a:stretch>
        </p:blipFill>
        <p:spPr>
          <a:xfrm>
            <a:off x="976312" y="2940050"/>
            <a:ext cx="6048375" cy="1866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Average Payload with the following </a:t>
            </a:r>
            <a:r>
              <a:rPr lang="en-US" sz="2200" dirty="0" err="1">
                <a:solidFill>
                  <a:schemeClr val="accent3">
                    <a:lumMod val="25000"/>
                  </a:schemeClr>
                </a:solidFill>
                <a:latin typeface="Abadi" panose="020B0604020104020204" pitchFamily="34" charset="0"/>
              </a:rPr>
              <a:t>querry</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A986629-170C-3E24-4E36-63DB3E16CD9E}"/>
              </a:ext>
            </a:extLst>
          </p:cNvPr>
          <p:cNvPicPr>
            <a:picLocks noChangeAspect="1"/>
          </p:cNvPicPr>
          <p:nvPr/>
        </p:nvPicPr>
        <p:blipFill>
          <a:blip r:embed="rId3"/>
          <a:stretch>
            <a:fillRect/>
          </a:stretch>
        </p:blipFill>
        <p:spPr>
          <a:xfrm>
            <a:off x="770010" y="2890837"/>
            <a:ext cx="8361290" cy="21431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Found first successful landing with following </a:t>
            </a:r>
            <a:r>
              <a:rPr lang="en-US" dirty="0" err="1">
                <a:solidFill>
                  <a:schemeClr val="accent3">
                    <a:lumMod val="25000"/>
                  </a:schemeClr>
                </a:solidFill>
              </a:rPr>
              <a:t>querry</a:t>
            </a:r>
            <a:r>
              <a:rPr lang="en-US" dirty="0">
                <a:solidFill>
                  <a:schemeClr val="accent3">
                    <a:lumMod val="25000"/>
                  </a:schemeClr>
                </a:solidFill>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EBCB198-FB18-7C8A-EF61-1ACCD415BA18}"/>
              </a:ext>
            </a:extLst>
          </p:cNvPr>
          <p:cNvPicPr>
            <a:picLocks noChangeAspect="1"/>
          </p:cNvPicPr>
          <p:nvPr/>
        </p:nvPicPr>
        <p:blipFill>
          <a:blip r:embed="rId3"/>
          <a:stretch>
            <a:fillRect/>
          </a:stretch>
        </p:blipFill>
        <p:spPr>
          <a:xfrm>
            <a:off x="1217612" y="2841625"/>
            <a:ext cx="6962775" cy="28003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panose="020B0604020104020204" pitchFamily="34" charset="0"/>
              </a:rPr>
              <a:t>Used the following query to get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BADC435-43AA-AC1A-192D-CF53F8B3FE55}"/>
              </a:ext>
            </a:extLst>
          </p:cNvPr>
          <p:cNvPicPr>
            <a:picLocks noChangeAspect="1"/>
          </p:cNvPicPr>
          <p:nvPr/>
        </p:nvPicPr>
        <p:blipFill>
          <a:blip r:embed="rId3"/>
          <a:stretch>
            <a:fillRect/>
          </a:stretch>
        </p:blipFill>
        <p:spPr>
          <a:xfrm>
            <a:off x="952500" y="3082924"/>
            <a:ext cx="9271000" cy="35864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61652"/>
            <a:ext cx="8332581" cy="483747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 with Group by.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0BE2366-8C06-5B20-A0FA-9477C0D80330}"/>
              </a:ext>
            </a:extLst>
          </p:cNvPr>
          <p:cNvPicPr>
            <a:picLocks noChangeAspect="1"/>
          </p:cNvPicPr>
          <p:nvPr/>
        </p:nvPicPr>
        <p:blipFill>
          <a:blip r:embed="rId3"/>
          <a:stretch>
            <a:fillRect/>
          </a:stretch>
        </p:blipFill>
        <p:spPr>
          <a:xfrm>
            <a:off x="912812" y="2727325"/>
            <a:ext cx="7343775" cy="28003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63E878F-3CFB-2BA9-F5BD-58A1277FCF95}"/>
              </a:ext>
            </a:extLst>
          </p:cNvPr>
          <p:cNvPicPr>
            <a:picLocks noChangeAspect="1"/>
          </p:cNvPicPr>
          <p:nvPr/>
        </p:nvPicPr>
        <p:blipFill>
          <a:blip r:embed="rId3"/>
          <a:stretch>
            <a:fillRect/>
          </a:stretch>
        </p:blipFill>
        <p:spPr>
          <a:xfrm>
            <a:off x="1060450" y="2825376"/>
            <a:ext cx="7931150" cy="38468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Found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Used </a:t>
            </a:r>
            <a:r>
              <a:rPr lang="de-DE" sz="2200" dirty="0" err="1">
                <a:solidFill>
                  <a:schemeClr val="accent3">
                    <a:lumMod val="25000"/>
                  </a:schemeClr>
                </a:solidFill>
                <a:latin typeface="Abadi"/>
              </a:rPr>
              <a:t>substr</a:t>
            </a:r>
            <a:r>
              <a:rPr lang="de-DE" sz="2200" dirty="0">
                <a:solidFill>
                  <a:schemeClr val="accent3">
                    <a:lumMod val="25000"/>
                  </a:schemeClr>
                </a:solidFill>
                <a:latin typeface="Abadi"/>
              </a:rPr>
              <a:t>(Date,0,5)=‚2015’ </a:t>
            </a:r>
            <a:r>
              <a:rPr lang="de-DE" sz="2200" dirty="0" err="1">
                <a:solidFill>
                  <a:schemeClr val="accent3">
                    <a:lumMod val="25000"/>
                  </a:schemeClr>
                </a:solidFill>
                <a:latin typeface="Abadi"/>
              </a:rPr>
              <a:t>to</a:t>
            </a:r>
            <a:r>
              <a:rPr lang="de-DE" sz="2200" dirty="0">
                <a:solidFill>
                  <a:schemeClr val="accent3">
                    <a:lumMod val="25000"/>
                  </a:schemeClr>
                </a:solidFill>
                <a:latin typeface="Abadi"/>
              </a:rPr>
              <a:t> </a:t>
            </a:r>
            <a:r>
              <a:rPr lang="de-DE" sz="2200" dirty="0" err="1">
                <a:solidFill>
                  <a:schemeClr val="accent3">
                    <a:lumMod val="25000"/>
                  </a:schemeClr>
                </a:solidFill>
                <a:latin typeface="Abadi"/>
              </a:rPr>
              <a:t>filter</a:t>
            </a:r>
            <a:r>
              <a:rPr lang="de-DE" sz="2200" dirty="0">
                <a:solidFill>
                  <a:schemeClr val="accent3">
                    <a:lumMod val="25000"/>
                  </a:schemeClr>
                </a:solidFill>
                <a:latin typeface="Abadi"/>
              </a:rPr>
              <a:t> </a:t>
            </a:r>
            <a:r>
              <a:rPr lang="de-DE" sz="2200" dirty="0" err="1">
                <a:solidFill>
                  <a:schemeClr val="accent3">
                    <a:lumMod val="25000"/>
                  </a:schemeClr>
                </a:solidFill>
                <a:latin typeface="Abadi"/>
              </a:rPr>
              <a:t>the</a:t>
            </a:r>
            <a:r>
              <a:rPr lang="de-DE" sz="2200" dirty="0">
                <a:solidFill>
                  <a:schemeClr val="accent3">
                    <a:lumMod val="25000"/>
                  </a:schemeClr>
                </a:solidFill>
                <a:latin typeface="Abadi"/>
              </a:rPr>
              <a:t> date. </a:t>
            </a:r>
            <a:r>
              <a:rPr lang="en-US" sz="2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BFA51EA-68FF-77EB-7F5E-35A0859772E6}"/>
              </a:ext>
            </a:extLst>
          </p:cNvPr>
          <p:cNvPicPr>
            <a:picLocks noChangeAspect="1"/>
          </p:cNvPicPr>
          <p:nvPr/>
        </p:nvPicPr>
        <p:blipFill>
          <a:blip r:embed="rId3"/>
          <a:stretch>
            <a:fillRect/>
          </a:stretch>
        </p:blipFill>
        <p:spPr>
          <a:xfrm>
            <a:off x="1082675" y="3355975"/>
            <a:ext cx="8705850" cy="22288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AAB418E-BB84-854A-F7F6-E935A38A0F40}"/>
              </a:ext>
            </a:extLst>
          </p:cNvPr>
          <p:cNvPicPr>
            <a:picLocks noChangeAspect="1"/>
          </p:cNvPicPr>
          <p:nvPr/>
        </p:nvPicPr>
        <p:blipFill>
          <a:blip r:embed="rId3"/>
          <a:stretch>
            <a:fillRect/>
          </a:stretch>
        </p:blipFill>
        <p:spPr>
          <a:xfrm>
            <a:off x="1046162" y="2946400"/>
            <a:ext cx="8753475" cy="360781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a:t>
            </a:r>
          </a:p>
        </p:txBody>
      </p:sp>
      <p:pic>
        <p:nvPicPr>
          <p:cNvPr id="8" name="Picture 7">
            <a:extLst>
              <a:ext uri="{FF2B5EF4-FFF2-40B4-BE49-F238E27FC236}">
                <a16:creationId xmlns:a16="http://schemas.microsoft.com/office/drawing/2014/main" id="{2FC5A272-16B4-F761-53F8-359DDEE15CCD}"/>
              </a:ext>
            </a:extLst>
          </p:cNvPr>
          <p:cNvPicPr>
            <a:picLocks noChangeAspect="1"/>
          </p:cNvPicPr>
          <p:nvPr/>
        </p:nvPicPr>
        <p:blipFill>
          <a:blip r:embed="rId3"/>
          <a:stretch>
            <a:fillRect/>
          </a:stretch>
        </p:blipFill>
        <p:spPr>
          <a:xfrm>
            <a:off x="770009" y="1673225"/>
            <a:ext cx="10716837" cy="43523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Markers showing launching outcomes  </a:t>
            </a:r>
          </a:p>
        </p:txBody>
      </p:sp>
      <p:pic>
        <p:nvPicPr>
          <p:cNvPr id="2" name="Content Placeholder 3">
            <a:extLst>
              <a:ext uri="{FF2B5EF4-FFF2-40B4-BE49-F238E27FC236}">
                <a16:creationId xmlns:a16="http://schemas.microsoft.com/office/drawing/2014/main" id="{F96F794F-2B66-DBB0-6BE1-CA1CC316B056}"/>
              </a:ext>
            </a:extLst>
          </p:cNvPr>
          <p:cNvPicPr>
            <a:picLocks noChangeAspect="1"/>
          </p:cNvPicPr>
          <p:nvPr/>
        </p:nvPicPr>
        <p:blipFill>
          <a:blip r:embed="rId3"/>
          <a:stretch>
            <a:fillRect/>
          </a:stretch>
        </p:blipFill>
        <p:spPr>
          <a:xfrm>
            <a:off x="376311" y="1655110"/>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24778" y="1597025"/>
            <a:ext cx="2942203" cy="460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Distance to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Picture 6">
            <a:extLst>
              <a:ext uri="{FF2B5EF4-FFF2-40B4-BE49-F238E27FC236}">
                <a16:creationId xmlns:a16="http://schemas.microsoft.com/office/drawing/2014/main" id="{96600468-215A-9FAA-BC10-4D94FBC90518}"/>
              </a:ext>
            </a:extLst>
          </p:cNvPr>
          <p:cNvPicPr>
            <a:picLocks noChangeAspect="1"/>
          </p:cNvPicPr>
          <p:nvPr/>
        </p:nvPicPr>
        <p:blipFill>
          <a:blip r:embed="rId3"/>
          <a:stretch>
            <a:fillRect/>
          </a:stretch>
        </p:blipFill>
        <p:spPr>
          <a:xfrm>
            <a:off x="0" y="1317625"/>
            <a:ext cx="3424778" cy="2200276"/>
          </a:xfrm>
          <a:prstGeom prst="rect">
            <a:avLst/>
          </a:prstGeom>
        </p:spPr>
      </p:pic>
      <p:pic>
        <p:nvPicPr>
          <p:cNvPr id="10" name="Picture 9">
            <a:extLst>
              <a:ext uri="{FF2B5EF4-FFF2-40B4-BE49-F238E27FC236}">
                <a16:creationId xmlns:a16="http://schemas.microsoft.com/office/drawing/2014/main" id="{DED2B9E7-7F69-0DB6-0F84-6BF67AE8BA22}"/>
              </a:ext>
            </a:extLst>
          </p:cNvPr>
          <p:cNvPicPr>
            <a:picLocks noChangeAspect="1"/>
          </p:cNvPicPr>
          <p:nvPr/>
        </p:nvPicPr>
        <p:blipFill>
          <a:blip r:embed="rId4"/>
          <a:stretch>
            <a:fillRect/>
          </a:stretch>
        </p:blipFill>
        <p:spPr>
          <a:xfrm>
            <a:off x="0" y="3809423"/>
            <a:ext cx="4300210" cy="2478087"/>
          </a:xfrm>
          <a:prstGeom prst="rect">
            <a:avLst/>
          </a:prstGeom>
        </p:spPr>
      </p:pic>
      <p:sp>
        <p:nvSpPr>
          <p:cNvPr id="11" name="Content Placeholder 4">
            <a:extLst>
              <a:ext uri="{FF2B5EF4-FFF2-40B4-BE49-F238E27FC236}">
                <a16:creationId xmlns:a16="http://schemas.microsoft.com/office/drawing/2014/main" id="{C373394B-EB48-7393-FBF6-99EE203EBC06}"/>
              </a:ext>
            </a:extLst>
          </p:cNvPr>
          <p:cNvSpPr txBox="1">
            <a:spLocks/>
          </p:cNvSpPr>
          <p:nvPr/>
        </p:nvSpPr>
        <p:spPr>
          <a:xfrm>
            <a:off x="3081878" y="4479925"/>
            <a:ext cx="2942203" cy="460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Distance to railway</a:t>
            </a:r>
          </a:p>
        </p:txBody>
      </p:sp>
      <p:pic>
        <p:nvPicPr>
          <p:cNvPr id="13" name="Picture 12">
            <a:extLst>
              <a:ext uri="{FF2B5EF4-FFF2-40B4-BE49-F238E27FC236}">
                <a16:creationId xmlns:a16="http://schemas.microsoft.com/office/drawing/2014/main" id="{E70185D9-8951-48B3-7066-FB9F13E6F4D5}"/>
              </a:ext>
            </a:extLst>
          </p:cNvPr>
          <p:cNvPicPr>
            <a:picLocks noChangeAspect="1"/>
          </p:cNvPicPr>
          <p:nvPr/>
        </p:nvPicPr>
        <p:blipFill>
          <a:blip r:embed="rId5"/>
          <a:stretch>
            <a:fillRect/>
          </a:stretch>
        </p:blipFill>
        <p:spPr>
          <a:xfrm>
            <a:off x="6574028" y="1406525"/>
            <a:ext cx="4281488" cy="2933700"/>
          </a:xfrm>
          <a:prstGeom prst="rect">
            <a:avLst/>
          </a:prstGeom>
        </p:spPr>
      </p:pic>
      <p:sp>
        <p:nvSpPr>
          <p:cNvPr id="14" name="Content Placeholder 4">
            <a:extLst>
              <a:ext uri="{FF2B5EF4-FFF2-40B4-BE49-F238E27FC236}">
                <a16:creationId xmlns:a16="http://schemas.microsoft.com/office/drawing/2014/main" id="{005EEE36-3608-5281-7169-091AE3F35904}"/>
              </a:ext>
            </a:extLst>
          </p:cNvPr>
          <p:cNvSpPr txBox="1">
            <a:spLocks/>
          </p:cNvSpPr>
          <p:nvPr/>
        </p:nvSpPr>
        <p:spPr>
          <a:xfrm>
            <a:off x="9249797" y="2282825"/>
            <a:ext cx="2942203" cy="460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Distance to highway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16" name="Picture 15">
            <a:extLst>
              <a:ext uri="{FF2B5EF4-FFF2-40B4-BE49-F238E27FC236}">
                <a16:creationId xmlns:a16="http://schemas.microsoft.com/office/drawing/2014/main" id="{430DF19F-DEA1-052C-5C53-CD93C7ABB1FB}"/>
              </a:ext>
            </a:extLst>
          </p:cNvPr>
          <p:cNvPicPr>
            <a:picLocks noChangeAspect="1"/>
          </p:cNvPicPr>
          <p:nvPr/>
        </p:nvPicPr>
        <p:blipFill>
          <a:blip r:embed="rId6"/>
          <a:stretch>
            <a:fillRect/>
          </a:stretch>
        </p:blipFill>
        <p:spPr>
          <a:xfrm>
            <a:off x="5853113" y="4481512"/>
            <a:ext cx="4814888" cy="2105025"/>
          </a:xfrm>
          <a:prstGeom prst="rect">
            <a:avLst/>
          </a:prstGeom>
        </p:spPr>
      </p:pic>
      <p:sp>
        <p:nvSpPr>
          <p:cNvPr id="17" name="Content Placeholder 4">
            <a:extLst>
              <a:ext uri="{FF2B5EF4-FFF2-40B4-BE49-F238E27FC236}">
                <a16:creationId xmlns:a16="http://schemas.microsoft.com/office/drawing/2014/main" id="{ECF493A0-D656-A4AE-D1B2-AD8FB03A90BB}"/>
              </a:ext>
            </a:extLst>
          </p:cNvPr>
          <p:cNvSpPr txBox="1">
            <a:spLocks/>
          </p:cNvSpPr>
          <p:nvPr/>
        </p:nvSpPr>
        <p:spPr>
          <a:xfrm>
            <a:off x="9384414" y="4862512"/>
            <a:ext cx="2942203" cy="460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Distance to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011" y="5168373"/>
            <a:ext cx="6291190" cy="12858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LC- 39A had the biggest share of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of successful launches</a:t>
            </a:r>
          </a:p>
        </p:txBody>
      </p:sp>
      <p:pic>
        <p:nvPicPr>
          <p:cNvPr id="4" name="Picture 3">
            <a:extLst>
              <a:ext uri="{FF2B5EF4-FFF2-40B4-BE49-F238E27FC236}">
                <a16:creationId xmlns:a16="http://schemas.microsoft.com/office/drawing/2014/main" id="{6D5DF603-EEF0-F7B8-6F74-CED262DC7609}"/>
              </a:ext>
            </a:extLst>
          </p:cNvPr>
          <p:cNvPicPr>
            <a:picLocks noChangeAspect="1"/>
          </p:cNvPicPr>
          <p:nvPr/>
        </p:nvPicPr>
        <p:blipFill>
          <a:blip r:embed="rId3"/>
          <a:stretch>
            <a:fillRect/>
          </a:stretch>
        </p:blipFill>
        <p:spPr>
          <a:xfrm>
            <a:off x="1231900" y="1777999"/>
            <a:ext cx="9423400" cy="32085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47186" y="1806392"/>
            <a:ext cx="9139033" cy="423335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 and context of the project</a:t>
            </a:r>
          </a:p>
          <a:p>
            <a:pPr marL="0" indent="0">
              <a:spcBef>
                <a:spcPts val="1400"/>
              </a:spcBef>
              <a:buNone/>
            </a:pPr>
            <a:r>
              <a:rPr lang="en-US" sz="2200" dirty="0">
                <a:solidFill>
                  <a:schemeClr val="accent3">
                    <a:lumMod val="25000"/>
                  </a:schemeClr>
                </a:solidFill>
                <a:latin typeface="Abadi" panose="020B0604020104020204" pitchFamily="34" charset="0"/>
              </a:rPr>
              <a:t>On its website, Space X promotes Falcon 9 rocket launches at a price of 62 million dollars; in comparison, other providers charge up to 165 million dollars per launch; a large portion of the cost savings are attributable to Space X's ability to reuse the first stage. Thus, we can calculate the cost of a launch if we can ascertain whether the first stage will land. This data may be utilized should another business wish to submit a bid for a rocket launch against Space X. The project's objective is to build a machine learning pipeline that can forecast whether or not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Targeted information</a:t>
            </a:r>
          </a:p>
          <a:p>
            <a:pPr marL="0" indent="0">
              <a:spcBef>
                <a:spcPts val="1400"/>
              </a:spcBef>
              <a:buNone/>
            </a:pPr>
            <a:r>
              <a:rPr lang="en-US" sz="2200" dirty="0">
                <a:solidFill>
                  <a:schemeClr val="accent3">
                    <a:lumMod val="25000"/>
                  </a:schemeClr>
                </a:solidFill>
                <a:latin typeface="Abadi" panose="020B0604020104020204" pitchFamily="34" charset="0"/>
              </a:rPr>
              <a:t>What elements influence the rocket's likelihood of a successful landing?</a:t>
            </a:r>
          </a:p>
          <a:p>
            <a:pPr marL="0" indent="0">
              <a:spcBef>
                <a:spcPts val="1400"/>
              </a:spcBef>
              <a:buNone/>
            </a:pPr>
            <a:r>
              <a:rPr lang="en-US" sz="2200" dirty="0">
                <a:solidFill>
                  <a:schemeClr val="accent3">
                    <a:lumMod val="25000"/>
                  </a:schemeClr>
                </a:solidFill>
                <a:latin typeface="Abadi" panose="020B0604020104020204" pitchFamily="34" charset="0"/>
              </a:rPr>
              <a:t>The way different features interact to determine the likelihood of a successful landing.</a:t>
            </a:r>
          </a:p>
          <a:p>
            <a:pPr marL="0" indent="0">
              <a:spcBef>
                <a:spcPts val="1400"/>
              </a:spcBef>
              <a:buNone/>
            </a:pPr>
            <a:r>
              <a:rPr lang="en-US" sz="2200" dirty="0">
                <a:solidFill>
                  <a:schemeClr val="accent3">
                    <a:lumMod val="25000"/>
                  </a:schemeClr>
                </a:solidFill>
                <a:latin typeface="Abadi" panose="020B0604020104020204" pitchFamily="34" charset="0"/>
              </a:rPr>
              <a:t>What operational circumstances must exist in order to guarantee the success of the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562599"/>
            <a:ext cx="10551583" cy="614363"/>
          </a:xfrm>
          <a:prstGeom prst="rect">
            <a:avLst/>
          </a:prstGeom>
        </p:spPr>
        <p:txBody>
          <a:bodyPr lIns="91440" tIns="45720" rIns="91440" bIns="45720" anchor="t">
            <a:normAutofit/>
          </a:bodyPr>
          <a:lstStyle/>
          <a:p>
            <a:r>
              <a:rPr lang="en-US" dirty="0"/>
              <a:t>KSC LC 39-A had an success rate of 76.9% and failed 23.1% of the time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the top performer in %</a:t>
            </a:r>
          </a:p>
        </p:txBody>
      </p:sp>
      <p:pic>
        <p:nvPicPr>
          <p:cNvPr id="6" name="Picture 5">
            <a:extLst>
              <a:ext uri="{FF2B5EF4-FFF2-40B4-BE49-F238E27FC236}">
                <a16:creationId xmlns:a16="http://schemas.microsoft.com/office/drawing/2014/main" id="{A53BB0CC-B8F4-225D-A724-74DFCF43EC44}"/>
              </a:ext>
            </a:extLst>
          </p:cNvPr>
          <p:cNvPicPr>
            <a:picLocks noChangeAspect="1"/>
          </p:cNvPicPr>
          <p:nvPr/>
        </p:nvPicPr>
        <p:blipFill>
          <a:blip r:embed="rId3"/>
          <a:stretch>
            <a:fillRect/>
          </a:stretch>
        </p:blipFill>
        <p:spPr>
          <a:xfrm>
            <a:off x="770011" y="1393825"/>
            <a:ext cx="7324725" cy="3790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91099"/>
            <a:ext cx="10414662" cy="1185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a:t>
            </a:r>
            <a:r>
              <a:rPr lang="en-US" sz="2200" dirty="0" err="1">
                <a:solidFill>
                  <a:schemeClr val="accent3">
                    <a:lumMod val="25000"/>
                  </a:schemeClr>
                </a:solidFill>
                <a:latin typeface="Abadi" panose="020B0604020104020204" pitchFamily="34" charset="0"/>
              </a:rPr>
              <a:t>visualtion</a:t>
            </a:r>
            <a:r>
              <a:rPr lang="en-US" sz="2200" dirty="0">
                <a:solidFill>
                  <a:schemeClr val="accent3">
                    <a:lumMod val="25000"/>
                  </a:schemeClr>
                </a:solidFill>
                <a:latin typeface="Abadi" panose="020B0604020104020204" pitchFamily="34" charset="0"/>
              </a:rPr>
              <a:t> can be determined that low weighted Payload had bigger success than the heavy weighted.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a:t>
            </a:r>
          </a:p>
        </p:txBody>
      </p:sp>
      <p:pic>
        <p:nvPicPr>
          <p:cNvPr id="9" name="Picture 8">
            <a:extLst>
              <a:ext uri="{FF2B5EF4-FFF2-40B4-BE49-F238E27FC236}">
                <a16:creationId xmlns:a16="http://schemas.microsoft.com/office/drawing/2014/main" id="{FB26DFF7-8A1B-21A1-77F0-BBB279923A43}"/>
              </a:ext>
            </a:extLst>
          </p:cNvPr>
          <p:cNvPicPr>
            <a:picLocks noChangeAspect="1"/>
          </p:cNvPicPr>
          <p:nvPr/>
        </p:nvPicPr>
        <p:blipFill>
          <a:blip r:embed="rId3"/>
          <a:stretch>
            <a:fillRect/>
          </a:stretch>
        </p:blipFill>
        <p:spPr>
          <a:xfrm>
            <a:off x="0" y="2029521"/>
            <a:ext cx="5695462" cy="2605978"/>
          </a:xfrm>
          <a:prstGeom prst="rect">
            <a:avLst/>
          </a:prstGeom>
        </p:spPr>
      </p:pic>
      <p:pic>
        <p:nvPicPr>
          <p:cNvPr id="11" name="Picture 10">
            <a:extLst>
              <a:ext uri="{FF2B5EF4-FFF2-40B4-BE49-F238E27FC236}">
                <a16:creationId xmlns:a16="http://schemas.microsoft.com/office/drawing/2014/main" id="{9AD44A37-22E2-E648-EFA0-DC2EC9A06AD9}"/>
              </a:ext>
            </a:extLst>
          </p:cNvPr>
          <p:cNvPicPr>
            <a:picLocks noChangeAspect="1"/>
          </p:cNvPicPr>
          <p:nvPr/>
        </p:nvPicPr>
        <p:blipFill>
          <a:blip r:embed="rId4"/>
          <a:stretch>
            <a:fillRect/>
          </a:stretch>
        </p:blipFill>
        <p:spPr>
          <a:xfrm>
            <a:off x="5843874" y="1689099"/>
            <a:ext cx="5995796" cy="3073399"/>
          </a:xfrm>
          <a:prstGeom prst="rect">
            <a:avLst/>
          </a:prstGeom>
        </p:spPr>
      </p:pic>
      <p:sp>
        <p:nvSpPr>
          <p:cNvPr id="13" name="Content Placeholder 4">
            <a:extLst>
              <a:ext uri="{FF2B5EF4-FFF2-40B4-BE49-F238E27FC236}">
                <a16:creationId xmlns:a16="http://schemas.microsoft.com/office/drawing/2014/main" id="{487215A2-8B5B-F860-B06E-4D419B029B3E}"/>
              </a:ext>
            </a:extLst>
          </p:cNvPr>
          <p:cNvSpPr txBox="1">
            <a:spLocks/>
          </p:cNvSpPr>
          <p:nvPr/>
        </p:nvSpPr>
        <p:spPr>
          <a:xfrm>
            <a:off x="770011" y="2755900"/>
            <a:ext cx="1638300" cy="53340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from 0 to 4000kg</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14" name="Content Placeholder 4">
            <a:extLst>
              <a:ext uri="{FF2B5EF4-FFF2-40B4-BE49-F238E27FC236}">
                <a16:creationId xmlns:a16="http://schemas.microsoft.com/office/drawing/2014/main" id="{E427D45A-454E-F286-6E01-186B9C5AB070}"/>
              </a:ext>
            </a:extLst>
          </p:cNvPr>
          <p:cNvSpPr txBox="1">
            <a:spLocks/>
          </p:cNvSpPr>
          <p:nvPr/>
        </p:nvSpPr>
        <p:spPr>
          <a:xfrm>
            <a:off x="6307211" y="3026568"/>
            <a:ext cx="2519289" cy="525463"/>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above 4000kg</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087699"/>
            <a:ext cx="5325989" cy="129540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203DB62-C241-F1D4-BC8B-8877B610A446}"/>
              </a:ext>
            </a:extLst>
          </p:cNvPr>
          <p:cNvPicPr>
            <a:picLocks noChangeAspect="1"/>
          </p:cNvPicPr>
          <p:nvPr/>
        </p:nvPicPr>
        <p:blipFill>
          <a:blip r:embed="rId3"/>
          <a:stretch>
            <a:fillRect/>
          </a:stretch>
        </p:blipFill>
        <p:spPr>
          <a:xfrm>
            <a:off x="1454150" y="2383099"/>
            <a:ext cx="8953500" cy="41480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194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classifier's confusion matrix demonstrates the classifier's ability to discriminate between the various classes. False positives are the main issue. i.e., the classifier interprets an unsuccessful landing as a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2E8359-8EF4-EB69-7711-F3C036FEBC34}"/>
              </a:ext>
            </a:extLst>
          </p:cNvPr>
          <p:cNvPicPr>
            <a:picLocks noChangeAspect="1"/>
          </p:cNvPicPr>
          <p:nvPr/>
        </p:nvPicPr>
        <p:blipFill>
          <a:blip r:embed="rId3"/>
          <a:stretch>
            <a:fillRect/>
          </a:stretch>
        </p:blipFill>
        <p:spPr>
          <a:xfrm>
            <a:off x="5262562" y="1748848"/>
            <a:ext cx="5476875" cy="42767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820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draw the following conclusion: A launch site's success rate increases with the number of flights conducted there.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increased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with the highest success rate were ES-L1, GEO, HEO, SSO, and VLEO.</a:t>
            </a:r>
          </a:p>
          <a:p>
            <a:pPr>
              <a:lnSpc>
                <a:spcPct val="100000"/>
              </a:lnSpc>
              <a:spcBef>
                <a:spcPts val="1400"/>
              </a:spcBef>
            </a:pPr>
            <a:r>
              <a:rPr lang="en-US" sz="2200" dirty="0">
                <a:solidFill>
                  <a:schemeClr val="accent3">
                    <a:lumMod val="25000"/>
                  </a:schemeClr>
                </a:solidFill>
                <a:latin typeface="Abadi" panose="020B0604020104020204" pitchFamily="34" charset="0"/>
              </a:rPr>
              <a:t>Out of all the sites, KSC LC-39A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most effective machine learning algorithm for this task is the decision tree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1F0112B6-5109-1578-2DDC-96729AE47A0B}"/>
              </a:ext>
            </a:extLst>
          </p:cNvPr>
          <p:cNvSpPr>
            <a:spLocks noGrp="1" noChangeArrowheads="1"/>
          </p:cNvSpPr>
          <p:nvPr>
            <p:ph idx="4294967295"/>
          </p:nvPr>
        </p:nvSpPr>
        <p:spPr bwMode="auto">
          <a:xfrm>
            <a:off x="769938" y="1850428"/>
            <a:ext cx="8501062" cy="3475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dirty="0">
                <a:solidFill>
                  <a:schemeClr val="accent3">
                    <a:lumMod val="25000"/>
                  </a:schemeClr>
                </a:solidFill>
                <a:latin typeface="Abadi" panose="020B0604020104020204" pitchFamily="34" charset="0"/>
              </a:rPr>
              <a:t>Data was gathered in several ways.</a:t>
            </a:r>
          </a:p>
          <a:p>
            <a:r>
              <a:rPr lang="en-US" sz="1800" dirty="0">
                <a:solidFill>
                  <a:schemeClr val="accent3">
                    <a:lumMod val="25000"/>
                  </a:schemeClr>
                </a:solidFill>
                <a:latin typeface="Abadi" panose="020B0604020104020204" pitchFamily="34" charset="0"/>
              </a:rPr>
              <a:t>Utilizing a get call to the SpaceX API, data was gathered.</a:t>
            </a:r>
          </a:p>
          <a:p>
            <a:r>
              <a:rPr lang="en-US" sz="1800" dirty="0">
                <a:solidFill>
                  <a:schemeClr val="accent3">
                    <a:lumMod val="25000"/>
                  </a:schemeClr>
                </a:solidFill>
                <a:latin typeface="Abadi" panose="020B0604020104020204" pitchFamily="34" charset="0"/>
              </a:rPr>
              <a:t>Next, we used </a:t>
            </a:r>
            <a:r>
              <a:rPr lang="en-US" sz="1800" dirty="0" err="1">
                <a:solidFill>
                  <a:schemeClr val="accent3">
                    <a:lumMod val="25000"/>
                  </a:schemeClr>
                </a:solidFill>
                <a:latin typeface="Abadi" panose="020B0604020104020204" pitchFamily="34" charset="0"/>
              </a:rPr>
              <a:t>the.json</a:t>
            </a:r>
            <a:r>
              <a:rPr lang="en-US" sz="1800" dirty="0">
                <a:solidFill>
                  <a:schemeClr val="accent3">
                    <a:lumMod val="25000"/>
                  </a:schemeClr>
                </a:solidFill>
                <a:latin typeface="Abadi" panose="020B0604020104020204" pitchFamily="34" charset="0"/>
              </a:rPr>
              <a:t>() function call to decode the response content as JSON and </a:t>
            </a:r>
            <a:r>
              <a:rPr lang="en-US" sz="1800" dirty="0" err="1">
                <a:solidFill>
                  <a:schemeClr val="accent3">
                    <a:lumMod val="25000"/>
                  </a:schemeClr>
                </a:solidFill>
                <a:latin typeface="Abadi" panose="020B0604020104020204" pitchFamily="34" charset="0"/>
              </a:rPr>
              <a:t>the.json_normalize</a:t>
            </a:r>
            <a:r>
              <a:rPr lang="en-US" sz="1800" dirty="0">
                <a:solidFill>
                  <a:schemeClr val="accent3">
                    <a:lumMod val="25000"/>
                  </a:schemeClr>
                </a:solidFill>
                <a:latin typeface="Abadi" panose="020B0604020104020204" pitchFamily="34" charset="0"/>
              </a:rPr>
              <a:t>() method to convert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r>
              <a:rPr lang="en-US" sz="1800" dirty="0">
                <a:solidFill>
                  <a:schemeClr val="accent3">
                    <a:lumMod val="25000"/>
                  </a:schemeClr>
                </a:solidFill>
                <a:latin typeface="Abadi" panose="020B0604020104020204" pitchFamily="34" charset="0"/>
              </a:rPr>
              <a:t>After that, we cleaned the data, looked for any missing values, and, if needed, filled them in.</a:t>
            </a:r>
          </a:p>
          <a:p>
            <a:r>
              <a:rPr lang="en-US" sz="1800" dirty="0">
                <a:solidFill>
                  <a:schemeClr val="accent3">
                    <a:lumMod val="25000"/>
                  </a:schemeClr>
                </a:solidFill>
                <a:latin typeface="Abadi" panose="020B0604020104020204" pitchFamily="34" charset="0"/>
              </a:rPr>
              <a:t>Additionally, we used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perform web scraping of Wikipedia to find launch records for the Falcon 9. </a:t>
            </a:r>
          </a:p>
          <a:p>
            <a:r>
              <a:rPr lang="en-US" sz="1800" dirty="0">
                <a:solidFill>
                  <a:schemeClr val="accent3">
                    <a:lumMod val="25000"/>
                  </a:schemeClr>
                </a:solidFill>
                <a:latin typeface="Abadi" panose="020B0604020104020204" pitchFamily="34" charset="0"/>
              </a:rPr>
              <a:t>The aim was to retrieve the launch records in the form of an HTML table, parse the information, and then transform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upcoming examination.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https://github.com/Zhdn777/future/blob/3dd30fc2eb9ead5f43fedd8ec72dc0ee8430157f/SpaceX%20api.ipynb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70C90D9-D622-BE12-C191-0EAB788653AC}"/>
              </a:ext>
            </a:extLst>
          </p:cNvPr>
          <p:cNvPicPr>
            <a:picLocks noChangeAspect="1"/>
          </p:cNvPicPr>
          <p:nvPr/>
        </p:nvPicPr>
        <p:blipFill>
          <a:blip r:embed="rId4"/>
          <a:stretch>
            <a:fillRect/>
          </a:stretch>
        </p:blipFill>
        <p:spPr>
          <a:xfrm>
            <a:off x="5910262" y="1792288"/>
            <a:ext cx="5922291" cy="474821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09600" y="1792288"/>
            <a:ext cx="4571999" cy="48625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Converted table to Pandas DF.</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https://github.com/Zhdn777/future/blob/3dd30fc2eb9ead5f43fedd8ec72dc0ee8430157f/Space%20X%20webscraping.ipynb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0218ADE8-20BF-0E8C-0047-DB4283D168F6}"/>
              </a:ext>
            </a:extLst>
          </p:cNvPr>
          <p:cNvPicPr>
            <a:picLocks noChangeAspect="1"/>
          </p:cNvPicPr>
          <p:nvPr/>
        </p:nvPicPr>
        <p:blipFill>
          <a:blip r:embed="rId4"/>
          <a:stretch>
            <a:fillRect/>
          </a:stretch>
        </p:blipFill>
        <p:spPr>
          <a:xfrm>
            <a:off x="5653417" y="1569426"/>
            <a:ext cx="6122710" cy="48577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211</TotalTime>
  <Words>1796</Words>
  <Application>Microsoft Office PowerPoint</Application>
  <PresentationFormat>Widescreen</PresentationFormat>
  <Paragraphs>226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Zharin Dinchev</cp:lastModifiedBy>
  <cp:revision>201</cp:revision>
  <dcterms:created xsi:type="dcterms:W3CDTF">2021-04-29T18:58:34Z</dcterms:created>
  <dcterms:modified xsi:type="dcterms:W3CDTF">2024-04-21T20:11:01Z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